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960120"/>
            <a:ext cx="73152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09728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F77B22"/>
                </a:solidFill>
                <a:latin typeface="Arial"/>
              </a:rPr>
              <a:t>COMPARISON SUMMARY     /     3院比較     /     2026-07-01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37744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800" b="1">
                <a:solidFill>
                  <a:srgbClr val="FFFFFF"/>
                </a:solidFill>
                <a:latin typeface="Noto Sans JP"/>
              </a:rPr>
              <a:t>整体3院 漫画LP提案書</a:t>
            </a:r>
          </a:p>
          <a:p>
            <a:pPr algn="l">
              <a:lnSpc>
                <a:spcPct val="115000"/>
              </a:lnSpc>
            </a:pPr>
            <a:r>
              <a:rPr sz="4800" b="1">
                <a:solidFill>
                  <a:srgbClr val="FFFFFF"/>
                </a:solidFill>
                <a:latin typeface="Noto Sans JP"/>
              </a:rPr>
              <a:t>比較サマリ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48056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0">
                <a:solidFill>
                  <a:srgbClr val="F77B22"/>
                </a:solidFill>
                <a:latin typeface="Noto Sans JP"/>
              </a:rPr>
              <a:t>— 更年期整体 / 自律神経整体 / 産後骨盤矯正 —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5623560"/>
            <a:ext cx="3200400" cy="12700"/>
          </a:xfrm>
          <a:prstGeom prst="rect">
            <a:avLst/>
          </a:prstGeom>
          <a:solidFill>
            <a:srgbClr val="D65A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580644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CFD8E3"/>
                </a:solidFill>
                <a:latin typeface="Arial"/>
              </a:rPr>
              <a:t>PRESENTER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6126480"/>
            <a:ext cx="5486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000" b="1">
                <a:solidFill>
                  <a:srgbClr val="FFFFFF"/>
                </a:solidFill>
                <a:latin typeface="Noto Sans JP"/>
              </a:rPr>
              <a:t>しずやさん（屋号「こば」）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CFD8E3"/>
                </a:solidFill>
                <a:latin typeface="Arial"/>
              </a:rPr>
              <a:t>01  /  03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3院 一覧比較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3社比較サマリ  ｜  漫画LP改善提案書  ｜  しずやさん（屋号「こば」）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02  / 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推奨#1〜#3 提案軸比較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65760" y="2148840"/>
            <a:ext cx="2194560" cy="47548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760" y="2148840"/>
            <a:ext cx="21945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観点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60320" y="2148840"/>
            <a:ext cx="3108960" cy="47548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560320" y="2148840"/>
            <a:ext cx="31089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推奨#1 更年期整体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669280" y="2148840"/>
            <a:ext cx="3108960" cy="47548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669280" y="2148840"/>
            <a:ext cx="31089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推奨#2 自律神経整体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778240" y="2148840"/>
            <a:ext cx="3108960" cy="47548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778240" y="2148840"/>
            <a:ext cx="31089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推奨#3 産後骨盤矯正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2624328"/>
            <a:ext cx="2194560" cy="475488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2920" y="2624328"/>
            <a:ext cx="19659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主人公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560320" y="2624328"/>
            <a:ext cx="3108960" cy="475488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697480" y="2624328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45歳・共働き・娘の受験期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669280" y="2624328"/>
            <a:ext cx="3108960" cy="475488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806440" y="2624328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37歳・オフィスワーカー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778240" y="2624328"/>
            <a:ext cx="3108960" cy="475488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915400" y="2624328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28歳・産後3ヶ月ママ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5760" y="3099816"/>
            <a:ext cx="2194560" cy="475488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02920" y="3099816"/>
            <a:ext cx="19659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主な悩み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560320" y="3099816"/>
            <a:ext cx="3108960" cy="475488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697480" y="3099816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ホットフラッシュ・不眠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669280" y="3099816"/>
            <a:ext cx="3108960" cy="475488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806440" y="3099816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めまい・電車不安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778240" y="3099816"/>
            <a:ext cx="3108960" cy="475488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915400" y="3099816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体型・腰痛・尿漏れ不安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65760" y="3575304"/>
            <a:ext cx="2194560" cy="475488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02920" y="3575304"/>
            <a:ext cx="19659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ターゲット絞込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560320" y="3575304"/>
            <a:ext cx="3108960" cy="475488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2697480" y="3575304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40〜55歳のホルモン変化期女性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669280" y="3575304"/>
            <a:ext cx="3108960" cy="475488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806440" y="3575304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30〜45歳「病院で異常なし」層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778240" y="3575304"/>
            <a:ext cx="3108960" cy="475488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915400" y="3575304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産後2〜6ヶ月ママ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65760" y="4050792"/>
            <a:ext cx="2194560" cy="475488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02920" y="4050792"/>
            <a:ext cx="19659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LTV見込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560320" y="4050792"/>
            <a:ext cx="3108960" cy="475488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2697480" y="4050792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60〜120万円/年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669280" y="4050792"/>
            <a:ext cx="3108960" cy="475488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5806440" y="4050792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60〜100万円/年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778240" y="4050792"/>
            <a:ext cx="3108960" cy="475488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915400" y="4050792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50〜120万円/年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65760" y="4526280"/>
            <a:ext cx="2194560" cy="475488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02920" y="4526280"/>
            <a:ext cx="19659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感情訴求強度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560320" y="4526280"/>
            <a:ext cx="3108960" cy="475488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2697480" y="4526280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★★★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669280" y="4526280"/>
            <a:ext cx="3108960" cy="475488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5806440" y="4526280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★★★★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778240" y="4526280"/>
            <a:ext cx="3108960" cy="475488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915400" y="4526280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★★★★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65760" y="5001768"/>
            <a:ext cx="2194560" cy="475488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502920" y="5001768"/>
            <a:ext cx="19659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推奨プラン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560320" y="5001768"/>
            <a:ext cx="3108960" cy="475488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2697480" y="5001768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スタンダード 80万円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669280" y="5001768"/>
            <a:ext cx="3108960" cy="475488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806440" y="5001768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スタンダード 80万円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778240" y="5001768"/>
            <a:ext cx="3108960" cy="475488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8915400" y="5001768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スタンダード or プレミアム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65760" y="5477256"/>
            <a:ext cx="2194560" cy="475488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502920" y="5477256"/>
            <a:ext cx="19659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漫画LP適合性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560320" y="5477256"/>
            <a:ext cx="3108960" cy="475488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2697480" y="5477256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⭕⭕⭕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669280" y="5477256"/>
            <a:ext cx="3108960" cy="475488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5806440" y="5477256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⭕⭕⭕</a:t>
            </a:r>
          </a:p>
        </p:txBody>
      </p:sp>
      <p:sp>
        <p:nvSpPr>
          <p:cNvPr id="70" name="Rectangle 69"/>
          <p:cNvSpPr/>
          <p:nvPr/>
        </p:nvSpPr>
        <p:spPr>
          <a:xfrm>
            <a:off x="8778240" y="5477256"/>
            <a:ext cx="3108960" cy="475488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8915400" y="5477256"/>
            <a:ext cx="2880360" cy="4754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⭕⭕⭕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14400" y="603504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200" b="1">
                <a:solidFill>
                  <a:srgbClr val="F77B22"/>
                </a:solidFill>
                <a:latin typeface="Noto Sans JP"/>
              </a:rPr>
              <a:t>共通軸: 漫画LP × PASBECONA × 起承転結。業種別ではキャラ / 症状 / ベネフィットのみ差し替え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CFD8E3"/>
                </a:solidFill>
                <a:latin typeface="Arial"/>
              </a:rPr>
              <a:t>RECOMMENDATION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CFD8E3"/>
                </a:solidFill>
                <a:latin typeface="Noto Sans JP"/>
              </a:rPr>
              <a:t>3社比較サマリ  ｜  漫画LP改善提案書  ｜  しずやさん（屋号「こば」）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CFD8E3"/>
                </a:solidFill>
                <a:latin typeface="Arial"/>
              </a:rPr>
              <a:t>03  / 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37160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SECRETARY'S RECOMMENDATION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394960" y="1828800"/>
            <a:ext cx="13716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2011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3600" b="1">
                <a:solidFill>
                  <a:srgbClr val="FFFFFF"/>
                </a:solidFill>
                <a:latin typeface="Noto Sans JP"/>
              </a:rPr>
              <a:t>秘書からの並行アプローチ提案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3383280"/>
            <a:ext cx="822960" cy="86868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383280"/>
            <a:ext cx="822960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2200" b="1">
                <a:solidFill>
                  <a:srgbClr val="1E3A5F"/>
                </a:solidFill>
                <a:latin typeface="Arial"/>
              </a:rPr>
              <a:t>#1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28800" y="3383280"/>
            <a:ext cx="10332720" cy="868680"/>
          </a:xfrm>
          <a:prstGeom prst="rect">
            <a:avLst/>
          </a:prstGeom>
          <a:solidFill>
            <a:srgbClr val="1E3A5F"/>
          </a:solidFill>
          <a:ln w="9525">
            <a:solidFill>
              <a:srgbClr val="D65A0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011680" y="3493008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1">
                <a:solidFill>
                  <a:srgbClr val="FFFFFF"/>
                </a:solidFill>
                <a:latin typeface="Noto Sans JP"/>
              </a:rPr>
              <a:t>推奨#1 更年期整体を「本命」に置く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11680" y="388620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CFD8E3"/>
                </a:solidFill>
                <a:latin typeface="Noto Sans JP"/>
              </a:rPr>
              <a:t>LP品質最低 × 適合性最高 × 女性院長比率高で提案書が刺さる期待値大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" y="4389120"/>
            <a:ext cx="822960" cy="86868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4389120"/>
            <a:ext cx="822960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2200" b="1">
                <a:solidFill>
                  <a:srgbClr val="1E3A5F"/>
                </a:solidFill>
                <a:latin typeface="Arial"/>
              </a:rPr>
              <a:t>#2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828800" y="4389120"/>
            <a:ext cx="10332720" cy="868680"/>
          </a:xfrm>
          <a:prstGeom prst="rect">
            <a:avLst/>
          </a:prstGeom>
          <a:solidFill>
            <a:srgbClr val="1E3A5F"/>
          </a:solidFill>
          <a:ln w="9525">
            <a:solidFill>
              <a:srgbClr val="D65A0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011680" y="4498848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1">
                <a:solidFill>
                  <a:srgbClr val="FFFFFF"/>
                </a:solidFill>
                <a:latin typeface="Noto Sans JP"/>
              </a:rPr>
              <a:t>推奨#2 自律神経整体は「差別化訴求」で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11680" y="489204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CFD8E3"/>
                </a:solidFill>
                <a:latin typeface="Noto Sans JP"/>
              </a:rPr>
              <a:t>『病院で異常なし』の絞り込みで即返信率が期待できる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400" y="5394960"/>
            <a:ext cx="822960" cy="86868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5394960"/>
            <a:ext cx="822960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2200" b="1">
                <a:solidFill>
                  <a:srgbClr val="1E3A5F"/>
                </a:solidFill>
                <a:latin typeface="Arial"/>
              </a:rPr>
              <a:t>#3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828800" y="5394960"/>
            <a:ext cx="10332720" cy="868680"/>
          </a:xfrm>
          <a:prstGeom prst="rect">
            <a:avLst/>
          </a:prstGeom>
          <a:solidFill>
            <a:srgbClr val="1E3A5F"/>
          </a:solidFill>
          <a:ln w="9525">
            <a:solidFill>
              <a:srgbClr val="D65A0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011680" y="5504688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1">
                <a:solidFill>
                  <a:srgbClr val="FFFFFF"/>
                </a:solidFill>
                <a:latin typeface="Noto Sans JP"/>
              </a:rPr>
              <a:t>推奨#3 産後骨盤矯正は「プレミアム狙い」で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11680" y="58978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CFD8E3"/>
                </a:solidFill>
                <a:latin typeface="Noto Sans JP"/>
              </a:rPr>
              <a:t>多店舗展開の可能性 + 症状別3パターン制作で高単価受注へ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