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960120"/>
            <a:ext cx="73152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0972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>
                <a:solidFill>
                  <a:srgbClr val="F77B22"/>
                </a:solidFill>
                <a:latin typeface="Arial"/>
              </a:rPr>
              <a:t>LP改善提案書     /     漫画LP     /     2026-07-01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5000"/>
              </a:lnSpc>
            </a:pPr>
            <a:r>
              <a:rPr sz="4400" b="1">
                <a:solidFill>
                  <a:srgbClr val="FFFFFF"/>
                </a:solidFill>
                <a:latin typeface="Noto Sans JP"/>
              </a:rPr>
              <a:t>サンプル：自律神経整体専門院 LP改善提案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566160"/>
            <a:ext cx="1097280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なぜ、御院のLPで</a:t>
            </a:r>
          </a:p>
          <a:p>
            <a:pPr algn="l">
              <a:lnSpc>
                <a:spcPct val="130000"/>
              </a:lnSpc>
            </a:pPr>
            <a:r>
              <a:rPr sz="3200" b="1">
                <a:solidFill>
                  <a:srgbClr val="FFFFFF"/>
                </a:solidFill>
                <a:latin typeface="Noto Sans JP"/>
              </a:rPr>
              <a:t>集患効率を引き上げられるか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07492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800" b="0">
                <a:solidFill>
                  <a:srgbClr val="F77B22"/>
                </a:solidFill>
                <a:latin typeface="Noto Sans JP"/>
              </a:rPr>
              <a:t>— 漫画LPによる差別化と、認識変化フローの実装 —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5623560"/>
            <a:ext cx="3200400" cy="12700"/>
          </a:xfrm>
          <a:prstGeom prst="rect">
            <a:avLst/>
          </a:prstGeom>
          <a:solidFill>
            <a:srgbClr val="D65A0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580644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PRESENTER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6126480"/>
            <a:ext cx="5486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2000" b="1">
                <a:solidFill>
                  <a:srgbClr val="FFFFFF"/>
                </a:solidFill>
                <a:latin typeface="Noto Sans JP"/>
              </a:rPr>
              <a:t>しずやさん（屋号「こば」）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01  /  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10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プロトタイプ漫画LP プレビュー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4114800" cy="3200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[ プロトタイプ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漫画1コマ</a:t>
            </a:r>
          </a:p>
          <a:p>
            <a:pPr algn="ctr">
              <a:lnSpc>
                <a:spcPct val="15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画像プレースホルダ 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66360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※実提案時に生成AIで実画像に差し替え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0" y="2331720"/>
            <a:ext cx="57607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0F1E32"/>
                </a:solidFill>
                <a:latin typeface="Noto Sans JP"/>
              </a:rPr>
              <a:t>動画版プロトタイプもご提供可能です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0" y="2788920"/>
            <a:ext cx="109728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0" y="31089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1089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1コマだけ無償試作 → 御院の反応を見てから正式受注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35661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35661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生成AI（Higgsfield MCP）で全コマ整合性を担保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0" y="40233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40233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モバイル最適化 + Sticky CTA で即予約導線を実装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4805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4805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動画版プロトタイプは Runway で個別制作可能（別途費用）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0" y="4937760"/>
            <a:ext cx="27432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4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60" y="4937760"/>
            <a:ext cx="539496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本番LP は Cloudflare Pages に公開、SEO・広告連携も対応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実際のプロトタイプはご契約前に無償でご提供します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5. ぞろ屋メソッド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11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漫画LPの元祖「ぞろ屋メソッド」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0451592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280160" y="2331720"/>
            <a:ext cx="9720072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ぞろ屋メソッド = PASBECONA × 起承転結 × キャラ整合性を</a:t>
            </a:r>
          </a:p>
          <a:p>
            <a:pPr algn="ctr">
              <a:lnSpc>
                <a:spcPct val="140000"/>
              </a:lnSpc>
            </a:pPr>
            <a:r>
              <a:rPr sz="1600" b="1">
                <a:solidFill>
                  <a:srgbClr val="FFFFFF"/>
                </a:solidFill>
                <a:latin typeface="Noto Sans JP"/>
              </a:rPr>
              <a:t>1本のLPで実現する漫画LP設計</a:t>
            </a:r>
          </a:p>
        </p:txBody>
      </p:sp>
      <p:sp>
        <p:nvSpPr>
          <p:cNvPr id="10" name="Oval 9"/>
          <p:cNvSpPr/>
          <p:nvPr/>
        </p:nvSpPr>
        <p:spPr>
          <a:xfrm>
            <a:off x="1097280" y="352044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097280" y="352044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37360" y="342900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画像コマ縦積み構造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0" y="342900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max-width 860px 1カラムでモバイル最適化</a:t>
            </a:r>
          </a:p>
        </p:txBody>
      </p:sp>
      <p:sp>
        <p:nvSpPr>
          <p:cNvPr id="14" name="Oval 13"/>
          <p:cNvSpPr/>
          <p:nvPr/>
        </p:nvSpPr>
        <p:spPr>
          <a:xfrm>
            <a:off x="1097280" y="411480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411480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737360" y="402336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つなぎ文コマの独立配置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669280" y="402336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絵コマ3〜4枚に1枚の頻度で読者の理解を補助</a:t>
            </a:r>
          </a:p>
        </p:txBody>
      </p:sp>
      <p:sp>
        <p:nvSpPr>
          <p:cNvPr id="18" name="Oval 17"/>
          <p:cNvSpPr/>
          <p:nvPr/>
        </p:nvSpPr>
        <p:spPr>
          <a:xfrm>
            <a:off x="1097280" y="470916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70916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737360" y="461772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証拠(E)セクション強化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0" y="461772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背景激変 + 実写 / 動画で本物感を担保</a:t>
            </a:r>
          </a:p>
        </p:txBody>
      </p:sp>
      <p:sp>
        <p:nvSpPr>
          <p:cNvPr id="22" name="Oval 21"/>
          <p:cNvSpPr/>
          <p:nvPr/>
        </p:nvSpPr>
        <p:spPr>
          <a:xfrm>
            <a:off x="1097280" y="5303520"/>
            <a:ext cx="457200" cy="45720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97280" y="5303520"/>
            <a:ext cx="457200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400" b="1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737360" y="5212080"/>
            <a:ext cx="38404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1">
                <a:solidFill>
                  <a:srgbClr val="0F1E32"/>
                </a:solidFill>
                <a:latin typeface="Noto Sans JP"/>
              </a:rPr>
              <a:t>CTA導線の統一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69280" y="5212080"/>
            <a:ext cx="57607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3〜4か所すべて同一URLで意思決定コスト最小化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0">
                <a:solidFill>
                  <a:srgbClr val="7A8699"/>
                </a:solidFill>
                <a:latin typeface="Noto Sans JP"/>
              </a:rPr>
              <a:t>実績: ぞろ屋 tatekatasoudan.com（注文住宅）で稼働中。整体業種でも同メソッドを適用します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6. スケジュール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制作フロー 4週間スケジュール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2468880" y="233172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51760" y="2423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ヒアリング + シナリオ設計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51760" y="27889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御院取材 + ターゲット確定 + 起承転結骨格作成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9184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468880" y="329184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651760" y="3383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全コマプロンプト + 生成 + キャラ整合性テスト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51760" y="374904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生成AI（Higgsfield MCP）で全コマ量産、整合性を目視レビュー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25196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468880" y="425196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51760" y="434340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HTML実装 + Sticky CTA + Cloudflare Pagesデプロイ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651760" y="470916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モバイルファースト実装、A/Bテスト準備、SEO設定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212080"/>
            <a:ext cx="1463040" cy="8686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700" b="1">
                <a:solidFill>
                  <a:srgbClr val="F77B22"/>
                </a:solidFill>
                <a:latin typeface="Arial"/>
              </a:rPr>
              <a:t>Week 4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68880" y="5212080"/>
            <a:ext cx="96926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2651760" y="530352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広告連携 + A/Bテスト + 公開 + 初動レビュー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760" y="5669280"/>
            <a:ext cx="9326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Meta・Google広告連携、初動計測、次月改善計画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263640"/>
            <a:ext cx="10451592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77B22"/>
                </a:solidFill>
                <a:latin typeface="Noto Sans JP"/>
              </a:rPr>
              <a:t>御院側の作業は初週の取材（2時間）と各週の最終確認（30分）のみです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7. 料金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料金プラン（3プラン）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7724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7724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ライト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7724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30万円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2588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3444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5コマ漫画 + 既存LP差し込み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6012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3444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初回試作向け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3444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1ヶ月納品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343400" y="2331720"/>
            <a:ext cx="3383280" cy="3566160"/>
          </a:xfrm>
          <a:prstGeom prst="rect">
            <a:avLst/>
          </a:prstGeom>
          <a:solidFill>
            <a:srgbClr val="FFFFFF"/>
          </a:solidFill>
          <a:ln w="317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00600" y="2148840"/>
            <a:ext cx="246888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★ 推奨プラン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4340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スタンダード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4340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F77B22"/>
                </a:solidFill>
                <a:latin typeface="Noto Sans JP"/>
              </a:rPr>
              <a:t>80万円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89204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52628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80060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15〜22コマ 漫画LP新規制作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2628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0060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Sticky CTA + Cloudflare Pages公開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2628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80060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3ヶ月運用改善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516636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800600" y="516636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御院ターゲット: 30〜45歳の「病院で異常なし」と言われた不調層</a:t>
            </a:r>
          </a:p>
        </p:txBody>
      </p:sp>
      <p:sp>
        <p:nvSpPr>
          <p:cNvPr id="32" name="Rectangle 31"/>
          <p:cNvSpPr/>
          <p:nvPr/>
        </p:nvSpPr>
        <p:spPr>
          <a:xfrm>
            <a:off x="7909560" y="2331720"/>
            <a:ext cx="3383280" cy="3566160"/>
          </a:xfrm>
          <a:prstGeom prst="rect">
            <a:avLst/>
          </a:prstGeom>
          <a:solidFill>
            <a:srgbClr val="FFFFFF"/>
          </a:solidFill>
          <a:ln w="9525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909560" y="2697480"/>
            <a:ext cx="338328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0F1E32"/>
                </a:solidFill>
                <a:latin typeface="Noto Sans JP"/>
              </a:rPr>
              <a:t>プレミアム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909560" y="3200400"/>
            <a:ext cx="338328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150万円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458200" y="388620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092440" y="406908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366760" y="406908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症状別3〜5パターン制作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092440" y="443484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66760" y="443484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店舗別カスタマイズ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92440" y="4800600"/>
            <a:ext cx="274320" cy="3200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—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366760" y="4800600"/>
            <a:ext cx="2743200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050" b="0">
                <a:solidFill>
                  <a:srgbClr val="3F4E66"/>
                </a:solidFill>
                <a:latin typeface="Noto Sans JP"/>
              </a:rPr>
              <a:t>6ヶ月伴走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初回相談は無料。プロトタイプ1コマも無償でご提供します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8. 実施体制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14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実施体制と品質担保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窓口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0" y="23317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383280" y="23317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しずやさん（屋号「こば」） — 単独窓口・レスポンス24時間以内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30175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AI基盤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00400" y="30175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383280" y="30175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Claude Code + Higgsfield MCP + 独自LP品質フレーム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7033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品質担保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0" y="37033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383280" y="37033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医療広告ガイドライン NG語 機械フィルタ + シナリオ人力レビュー2重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14400" y="43891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納品物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00400" y="43891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383280" y="43891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HTMLファイル一式 + Cloudflare Pagesデプロイ + 運用マニュアル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074920"/>
            <a:ext cx="219456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運用サポート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200400" y="5074920"/>
            <a:ext cx="896112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383280" y="5074920"/>
            <a:ext cx="868680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200" b="0">
                <a:solidFill>
                  <a:srgbClr val="0F1E32"/>
                </a:solidFill>
                <a:latin typeface="Noto Sans JP"/>
              </a:rPr>
              <a:t>納品後3ヶ月の改善提案 + 数値レビュー月次レポート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AI基盤の活用により、従来のLP制作の1/3コストでの実装を実現しています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CFD8E3"/>
                </a:solidFill>
                <a:latin typeface="Arial"/>
              </a:rPr>
              <a:t>9. 次のアクション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CFD8E3"/>
                </a:solidFill>
                <a:latin typeface="Arial"/>
              </a:rPr>
              <a:t>15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11887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sz="1200" b="1">
                <a:solidFill>
                  <a:srgbClr val="F77B22"/>
                </a:solidFill>
                <a:latin typeface="Arial"/>
              </a:rPr>
              <a:t>NEXT 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4960" y="1645920"/>
            <a:ext cx="13716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828800"/>
            <a:ext cx="10451592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sz="3600" b="1">
                <a:solidFill>
                  <a:srgbClr val="FFFFFF"/>
                </a:solidFill>
                <a:latin typeface="Noto Sans JP"/>
              </a:rPr>
              <a:t>御院の集患効率を、次の一歩から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14400" y="301752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1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60320" y="301752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743200" y="315468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30分の無料相談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43200" y="35661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御院のターゲット・症状カテゴリを深掘り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914400" y="411480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2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60320" y="411480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743200" y="425196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無償プロトタイプ試作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46634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御院用に漫画1〜2コマを試作 → ご覧いただく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5212080"/>
            <a:ext cx="1554480" cy="9601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1E3A5F"/>
                </a:solidFill>
                <a:latin typeface="Arial"/>
              </a:rPr>
              <a:t>Step 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60320" y="5212080"/>
            <a:ext cx="9601200" cy="960120"/>
          </a:xfrm>
          <a:prstGeom prst="rect">
            <a:avLst/>
          </a:prstGeom>
          <a:solidFill>
            <a:srgbClr val="1E3A5F"/>
          </a:solidFill>
          <a:ln w="9525">
            <a:solidFill>
              <a:srgbClr val="D65A0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743200" y="534924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500" b="1">
                <a:solidFill>
                  <a:srgbClr val="FFFFFF"/>
                </a:solidFill>
                <a:latin typeface="Noto Sans JP"/>
              </a:rPr>
              <a:t>スタンダードプラン受注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0" y="5760720"/>
            <a:ext cx="923544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CFD8E3"/>
                </a:solidFill>
                <a:latin typeface="Noto Sans JP"/>
              </a:rPr>
              <a:t>4週間で本番公開、その後3ヶ月改善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4400" y="6400800"/>
            <a:ext cx="10451592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説明できない不調ほど、物語が刺さります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02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御院のLPパフォーマンス想定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業界平均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推定値（御院）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改善余地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2〜5%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推定CVR 2.2%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27248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推定CVR +2.3%（未言語化悩み層は感情訴求効果大）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直帰率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60〜75%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推定68%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785616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-10〜15%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45秒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推定38秒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443984"/>
            <a:ext cx="3291840" cy="65836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F77B22"/>
                </a:solidFill>
                <a:latin typeface="Noto Sans JP"/>
              </a:rPr>
              <a:t>+30〜60秒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4864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0F1E32"/>
                </a:solidFill>
                <a:latin typeface="Noto Sans JP"/>
              </a:rPr>
              <a:t>御院のLPは業界標準の中央値。漫画LP化で上位10%圏へ引き上げ可能です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※業界平均は公開データからの推計、御院数値はLP構造からの推定。効果には個人差があります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1. 現状分析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03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御院LPのPASBECONA分解結果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1488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要素</a:t>
            </a:r>
          </a:p>
        </p:txBody>
      </p:sp>
      <p:sp>
        <p:nvSpPr>
          <p:cNvPr id="10" name="Rectangle 9"/>
          <p:cNvSpPr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743200" y="21488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評価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83280" y="21488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現状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223760" y="21488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100" b="1">
                <a:solidFill>
                  <a:srgbClr val="FFFFFF"/>
                </a:solidFill>
                <a:latin typeface="Noto Sans JP"/>
              </a:rPr>
              <a:t>改善方向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56032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" y="25603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P（問題提起）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743200" y="25603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383280" y="256032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3520440" y="25603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症状の羅列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223760" y="256032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360920" y="25603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めまいで外出が怖い主人公の1日を描く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48640" y="297180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5800" y="29718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A（親近感）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743200" y="29718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383280" y="297180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520440" y="29718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施術者写真のみ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223760" y="297180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360920" y="29718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院長自身の不調体験を漫画化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48640" y="338328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685800" y="33832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S（解決策）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2743200" y="33832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36" name="Rectangle 35"/>
          <p:cNvSpPr/>
          <p:nvPr/>
        </p:nvSpPr>
        <p:spPr>
          <a:xfrm>
            <a:off x="3383280" y="338328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3520440" y="33832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整体アプローチ明示済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223760" y="338328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360920" y="33832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</a:t>
            </a:r>
          </a:p>
        </p:txBody>
      </p:sp>
      <p:sp>
        <p:nvSpPr>
          <p:cNvPr id="40" name="Rectangle 39"/>
          <p:cNvSpPr/>
          <p:nvPr/>
        </p:nvSpPr>
        <p:spPr>
          <a:xfrm>
            <a:off x="548640" y="379476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85800" y="37947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B（ベネフィット）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2743200" y="37947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383280" y="379476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3520440" y="37947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「症状改善」止まり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223760" y="379476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360920" y="37947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電車に乗れる／仕事復帰／家族と食卓へ踏み込む</a:t>
            </a:r>
          </a:p>
        </p:txBody>
      </p:sp>
      <p:sp>
        <p:nvSpPr>
          <p:cNvPr id="48" name="Rectangle 47"/>
          <p:cNvSpPr/>
          <p:nvPr/>
        </p:nvSpPr>
        <p:spPr>
          <a:xfrm>
            <a:off x="548640" y="420624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85800" y="420624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E（証拠）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2743200" y="420624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52" name="Rectangle 51"/>
          <p:cNvSpPr/>
          <p:nvPr/>
        </p:nvSpPr>
        <p:spPr>
          <a:xfrm>
            <a:off x="3383280" y="420624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3520440" y="420624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症例数のみ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223760" y="420624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360920" y="420624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3ヶ月の変化を描いた動画3名</a:t>
            </a:r>
          </a:p>
        </p:txBody>
      </p:sp>
      <p:sp>
        <p:nvSpPr>
          <p:cNvPr id="56" name="Rectangle 55"/>
          <p:cNvSpPr/>
          <p:nvPr/>
        </p:nvSpPr>
        <p:spPr>
          <a:xfrm>
            <a:off x="548640" y="461772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85800" y="461772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C（中身）</a:t>
            </a:r>
          </a:p>
        </p:txBody>
      </p:sp>
      <p:sp>
        <p:nvSpPr>
          <p:cNvPr id="58" name="Rectangle 57"/>
          <p:cNvSpPr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2743200" y="461772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3F4E66"/>
                </a:solidFill>
                <a:latin typeface="Noto Sans JP"/>
              </a:rPr>
              <a:t>◯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383280" y="461772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3520440" y="461772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料金明示済</a:t>
            </a:r>
          </a:p>
        </p:txBody>
      </p:sp>
      <p:sp>
        <p:nvSpPr>
          <p:cNvPr id="62" name="Rectangle 61"/>
          <p:cNvSpPr/>
          <p:nvPr/>
        </p:nvSpPr>
        <p:spPr>
          <a:xfrm>
            <a:off x="7223760" y="461772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7360920" y="461772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維持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8640" y="502920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685800" y="502920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O（提案）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743200" y="502920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383280" y="502920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3520440" y="502920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初回半額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223760" y="502920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7360920" y="502920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「病院で異常なしと言われた人の3ヶ月」限定枠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48640" y="5440680"/>
            <a:ext cx="219456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685800" y="544068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N（絞り込み）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2743200" y="544068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B94A4A"/>
                </a:solidFill>
                <a:latin typeface="Noto Sans JP"/>
              </a:rPr>
              <a:t>×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383280" y="5440680"/>
            <a:ext cx="384048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3520440" y="544068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全般対応表記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223760" y="5440680"/>
            <a:ext cx="4206240" cy="41148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7360920" y="544068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30〜45歳めまい・不眠に3ヶ月以上悩む方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48640" y="5852160"/>
            <a:ext cx="219456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85800" y="5852160"/>
            <a:ext cx="21945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A（行動）</a:t>
            </a:r>
          </a:p>
        </p:txBody>
      </p:sp>
      <p:sp>
        <p:nvSpPr>
          <p:cNvPr id="82" name="Rectangle 81"/>
          <p:cNvSpPr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2743200" y="5852160"/>
            <a:ext cx="6400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D65A0E"/>
                </a:solidFill>
                <a:latin typeface="Noto Sans JP"/>
              </a:rPr>
              <a:t>△</a:t>
            </a:r>
          </a:p>
        </p:txBody>
      </p:sp>
      <p:sp>
        <p:nvSpPr>
          <p:cNvPr id="84" name="Rectangle 83"/>
          <p:cNvSpPr/>
          <p:nvPr/>
        </p:nvSpPr>
        <p:spPr>
          <a:xfrm>
            <a:off x="3383280" y="5852160"/>
            <a:ext cx="384048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3520440" y="5852160"/>
            <a:ext cx="384048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3F4E66"/>
                </a:solidFill>
                <a:latin typeface="Noto Sans JP"/>
              </a:rPr>
              <a:t>予約フォーム</a:t>
            </a:r>
          </a:p>
        </p:txBody>
      </p:sp>
      <p:sp>
        <p:nvSpPr>
          <p:cNvPr id="86" name="Rectangle 85"/>
          <p:cNvSpPr/>
          <p:nvPr/>
        </p:nvSpPr>
        <p:spPr>
          <a:xfrm>
            <a:off x="7223760" y="5852160"/>
            <a:ext cx="4206240" cy="41148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7360920" y="5852160"/>
            <a:ext cx="42062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000" b="0">
                <a:solidFill>
                  <a:srgbClr val="0F1E32"/>
                </a:solidFill>
                <a:latin typeface="Noto Sans JP"/>
              </a:rPr>
              <a:t>3分診断チャットボット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914400" y="626364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×評価の3要素（A・B・N）が業界共通の弱点。漫画LPで一挙に補完可能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2. 課題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04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3つの根本課題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01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0" y="233172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103120" y="24688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説明ができない不調は伝わらない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292608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「病院で異常なし」と言われた層が読者を諦めさせるLPが多い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52044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02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352044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103120" y="36576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院の共感体験が言語化されていない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103120" y="411480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施術者も同じ経験をしていることが伝わらない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709160"/>
            <a:ext cx="914400" cy="10515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3600" b="1">
                <a:solidFill>
                  <a:srgbClr val="F77B22"/>
                </a:solidFill>
                <a:latin typeface="Arial"/>
              </a:rPr>
              <a:t>03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0" y="4709160"/>
            <a:ext cx="9509760" cy="10515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48463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800" b="1">
                <a:solidFill>
                  <a:srgbClr val="0F1E32"/>
                </a:solidFill>
                <a:latin typeface="Noto Sans JP"/>
              </a:rPr>
              <a:t>生活復帰のイメージが弱い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103120" y="5303520"/>
            <a:ext cx="90525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300" b="0">
                <a:solidFill>
                  <a:srgbClr val="3F4E66"/>
                </a:solidFill>
                <a:latin typeface="Noto Sans JP"/>
              </a:rPr>
              <a:t>症状改善だけでは意思決定に至らない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603504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3つの課題は、単一の解決策で同時に解決できます — 漫画LPです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05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漫画LPの数値効果（他業界事例）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指標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20624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従来LP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49808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漫画LP事例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789920" y="24688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FFFFF"/>
                </a:solidFill>
                <a:latin typeface="Noto Sans JP"/>
              </a:rPr>
              <a:t>改善率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440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平均滞在時間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20624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38秒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49808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3分20秒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10789920" y="31546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+5.3倍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LP経由CVR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20624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2.5%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49808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5.2%</a:t>
            </a:r>
          </a:p>
        </p:txBody>
      </p:sp>
      <p:sp>
        <p:nvSpPr>
          <p:cNvPr id="30" name="Rectangle 29"/>
          <p:cNvSpPr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solidFill>
            <a:srgbClr val="F7F8FB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789920" y="38404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+2.1倍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SNSシェア率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20624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0.3%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9808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0">
                <a:solidFill>
                  <a:srgbClr val="0F1E32"/>
                </a:solidFill>
                <a:latin typeface="Noto Sans JP"/>
              </a:rPr>
              <a:t>2.8%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789920" y="4526280"/>
            <a:ext cx="3291840" cy="685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600" b="1">
                <a:solidFill>
                  <a:srgbClr val="F77B22"/>
                </a:solidFill>
                <a:latin typeface="Noto Sans JP"/>
              </a:rPr>
              <a:t>+9.3倍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914400" y="55321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他業界での実績値。整体業種でも同構造の感情訴求が刺さる想定です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14400" y="598932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※数値は業界公開データからの引用。整体業種での効果には個人差があります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3. 漫画LPの優位性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06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なぜ漫画LPは刺さるのか — 3つの構造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1188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188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読者の自分ごと化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88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主人公が読者の代わりに悩みを言語化するため、共感が自動的に発生します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4617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17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617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認識変化フロー内蔵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617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起承転結の物語構造で、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知らない → 気になる → 欲しい</a:t>
            </a:r>
          </a:p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が自然に流れます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108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046720" y="2697480"/>
            <a:ext cx="502920" cy="502920"/>
          </a:xfrm>
          <a:prstGeom prst="ellipse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046720" y="2697480"/>
            <a:ext cx="50292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20" y="3383280"/>
            <a:ext cx="27432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0000"/>
              </a:lnSpc>
            </a:pPr>
            <a:r>
              <a:rPr sz="1700" b="1">
                <a:solidFill>
                  <a:srgbClr val="0F1E32"/>
                </a:solidFill>
                <a:latin typeface="Noto Sans JP"/>
              </a:rPr>
              <a:t>SNSシェアされやすい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46720" y="4069080"/>
            <a:ext cx="9144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251960"/>
            <a:ext cx="2743200" cy="1143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60000"/>
              </a:lnSpc>
            </a:pPr>
            <a:r>
              <a:rPr sz="1200" b="0">
                <a:solidFill>
                  <a:srgbClr val="3F4E66"/>
                </a:solidFill>
                <a:latin typeface="Noto Sans JP"/>
              </a:rPr>
              <a:t>画像コンテンツはテキストLPの9倍シェアされ、無料集客チャネルが生まれます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07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漫画LPシナリオ骨格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起（3コマ）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06040" y="2331720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17520" y="2331720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200400" y="2331720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37歳、電車内でめまい、途中下車の日常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14400" y="3264408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承（4コマ）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06040" y="3264408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017520" y="3264408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200400" y="3264408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内科・耳鼻科で「異常なし」、家族に理解されない、退職を考える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4197096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転（8コマ）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06040" y="4197096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17520" y="4197096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3200400" y="4197096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SNSで自律神経整体を知る、院長も同じ経験、施術で自律神経を整える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5129784"/>
            <a:ext cx="16459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500" b="1">
                <a:solidFill>
                  <a:srgbClr val="F77B22"/>
                </a:solidFill>
                <a:latin typeface="Noto Sans JP"/>
              </a:rPr>
              <a:t>結（7コマ）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06040" y="5129784"/>
            <a:ext cx="36576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2000" b="1">
                <a:solidFill>
                  <a:srgbClr val="F77B22"/>
                </a:solidFill>
                <a:latin typeface="Arial"/>
              </a:rPr>
              <a:t>→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017520" y="5129784"/>
            <a:ext cx="9235440" cy="82296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200400" y="5129784"/>
            <a:ext cx="8961120" cy="8229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40000"/>
              </a:lnSpc>
            </a:pPr>
            <a:r>
              <a:rPr sz="1300" b="0">
                <a:solidFill>
                  <a:srgbClr val="0F1E32"/>
                </a:solidFill>
                <a:latin typeface="Noto Sans JP"/>
              </a:rPr>
              <a:t>電車で通勤復帰、家族との食卓、同じ悩みの友人紹介 → LINE予約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14400" y="617220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主人公: 37歳・オフィスワーカー・電車通勤 — 自律神経失調症状（めまい・不眠・動悸）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08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御院ターゲット用 キャラクター設定案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60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2011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011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主人公（読者の分身）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17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88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37歳・オフィスワーカー。電車内のめまいと退職の不安を抱える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89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5440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40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施術者（院の分身）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846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617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院長（40代）・自身も自律神経失調症を経験。整え直しの体験を持つ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818120" y="2468880"/>
            <a:ext cx="3200400" cy="3291840"/>
          </a:xfrm>
          <a:prstGeom prst="rect">
            <a:avLst/>
          </a:prstGeom>
          <a:solidFill>
            <a:srgbClr val="FFFFFF"/>
          </a:solidFill>
          <a:ln w="635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869680" y="2743200"/>
            <a:ext cx="1097280" cy="1097280"/>
          </a:xfrm>
          <a:prstGeom prst="ellipse">
            <a:avLst/>
          </a:prstGeom>
          <a:solidFill>
            <a:srgbClr val="F7F8FB"/>
          </a:solidFill>
          <a:ln w="19050">
            <a:solidFill>
              <a:srgbClr val="F77B2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869680" y="2743200"/>
            <a:ext cx="109728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[ 画像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プレース</a:t>
            </a:r>
          </a:p>
          <a:p>
            <a:pPr algn="ctr">
              <a:lnSpc>
                <a:spcPct val="12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ホルダ 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402336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400" b="1">
                <a:solidFill>
                  <a:srgbClr val="0F1E32"/>
                </a:solidFill>
                <a:latin typeface="Noto Sans JP"/>
              </a:rPr>
              <a:t>背中を押す役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275320" y="4526280"/>
            <a:ext cx="2286000" cy="15875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046720" y="4663440"/>
            <a:ext cx="2743200" cy="10515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6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同じ症状を経験した先輩SNSアカウント。院を紹介する存在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14400" y="5989320"/>
            <a:ext cx="10451592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0">
                <a:solidFill>
                  <a:srgbClr val="7A8699"/>
                </a:solidFill>
                <a:latin typeface="Noto Sans JP"/>
              </a:rPr>
              <a:t>全キャラの整合性は生成AI（Higgsfield MCP）＋一括プロンプト設計で担保します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914400" y="502920"/>
            <a:ext cx="45720" cy="164592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097280" y="45720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1">
                <a:solidFill>
                  <a:srgbClr val="7A8699"/>
                </a:solidFill>
                <a:latin typeface="Arial"/>
              </a:rPr>
              <a:t>4. 改善提案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6446520"/>
            <a:ext cx="8229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Noto Sans JP"/>
              </a:rPr>
              <a:t>漫画LP改善提案書  ｜  しずやさん（屋号「こば」）  ｜  サンプル：自律神経整体専門院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0" y="6446520"/>
            <a:ext cx="1371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>
              <a:lnSpc>
                <a:spcPct val="100000"/>
              </a:lnSpc>
            </a:pPr>
            <a:r>
              <a:rPr sz="900" b="0">
                <a:solidFill>
                  <a:srgbClr val="7A8699"/>
                </a:solidFill>
                <a:latin typeface="Arial"/>
              </a:rPr>
              <a:t>09  / 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868680"/>
            <a:ext cx="10451592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3200" b="1">
                <a:solidFill>
                  <a:srgbClr val="0F1E32"/>
                </a:solidFill>
                <a:latin typeface="Noto Sans JP"/>
              </a:rPr>
              <a:t>Before / After 構造比較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400" y="1874519"/>
            <a:ext cx="1280160" cy="25400"/>
          </a:xfrm>
          <a:prstGeom prst="rect">
            <a:avLst/>
          </a:prstGeom>
          <a:solidFill>
            <a:srgbClr val="F77B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2331720"/>
            <a:ext cx="23774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項目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29184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Before（現状LP）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solidFill>
            <a:srgbClr val="1E3A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315200" y="2331720"/>
            <a:ext cx="402336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30000"/>
              </a:lnSpc>
            </a:pPr>
            <a:r>
              <a:rPr sz="1200" b="1">
                <a:solidFill>
                  <a:srgbClr val="FFFFFF"/>
                </a:solidFill>
                <a:latin typeface="Noto Sans JP"/>
              </a:rPr>
              <a:t>After（漫画LP）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14400" y="292608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92608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ファーストビュー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9184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42900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症状名 + 施術メニュー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0" y="292608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452360" y="292608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主人公の悩みシーン + CTA</a:t>
            </a:r>
          </a:p>
        </p:txBody>
      </p:sp>
      <p:sp>
        <p:nvSpPr>
          <p:cNvPr id="20" name="Rectangle 19"/>
          <p:cNvSpPr/>
          <p:nvPr/>
        </p:nvSpPr>
        <p:spPr>
          <a:xfrm>
            <a:off x="914400" y="352044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51560" y="352044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説明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9184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42900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テキスト長文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15200" y="352044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452360" y="352044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漫画コマ + つなぎ文で分割</a:t>
            </a:r>
          </a:p>
        </p:txBody>
      </p:sp>
      <p:sp>
        <p:nvSpPr>
          <p:cNvPr id="26" name="Rectangle 25"/>
          <p:cNvSpPr/>
          <p:nvPr/>
        </p:nvSpPr>
        <p:spPr>
          <a:xfrm>
            <a:off x="914400" y="411480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51560" y="411480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証拠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9184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342900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お客様の声（顔なし）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0" y="411480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452360" y="411480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院長顔写真 + 実名 + 動画3本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14400" y="4709160"/>
            <a:ext cx="237744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051560" y="470916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CTA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29184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342900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ページ末尾1箇所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0" y="4709160"/>
            <a:ext cx="4023360" cy="594360"/>
          </a:xfrm>
          <a:prstGeom prst="rect">
            <a:avLst/>
          </a:prstGeom>
          <a:solidFill>
            <a:srgbClr val="F7F8FB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452360" y="470916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冒頭・中盤・末尾 + 固定Sticky</a:t>
            </a:r>
          </a:p>
        </p:txBody>
      </p:sp>
      <p:sp>
        <p:nvSpPr>
          <p:cNvPr id="38" name="Rectangle 37"/>
          <p:cNvSpPr/>
          <p:nvPr/>
        </p:nvSpPr>
        <p:spPr>
          <a:xfrm>
            <a:off x="914400" y="5303520"/>
            <a:ext cx="237744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1051560" y="5303520"/>
            <a:ext cx="210312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感情訴求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29184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342900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0">
                <a:solidFill>
                  <a:srgbClr val="3F4E66"/>
                </a:solidFill>
                <a:latin typeface="Noto Sans JP"/>
              </a:rPr>
              <a:t>症状の羅列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0" y="5303520"/>
            <a:ext cx="4023360" cy="594360"/>
          </a:xfrm>
          <a:prstGeom prst="rect">
            <a:avLst/>
          </a:prstGeom>
          <a:solidFill>
            <a:srgbClr val="FFFFFF"/>
          </a:solidFill>
          <a:ln w="5080">
            <a:solidFill>
              <a:srgbClr val="D5DD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52360" y="5303520"/>
            <a:ext cx="374904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30000"/>
              </a:lnSpc>
            </a:pPr>
            <a:r>
              <a:rPr sz="1100" b="1">
                <a:solidFill>
                  <a:srgbClr val="0F1E32"/>
                </a:solidFill>
                <a:latin typeface="Noto Sans JP"/>
              </a:rPr>
              <a:t>主人公の物語による共感喚起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14400" y="6126480"/>
            <a:ext cx="10451592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sz="1300" b="1">
                <a:solidFill>
                  <a:srgbClr val="F77B22"/>
                </a:solidFill>
                <a:latin typeface="Noto Sans JP"/>
              </a:rPr>
              <a:t>同じ情報量を伝えるのに、読者の読む労力は約1/3になります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